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1" r:id="rId4"/>
    <p:sldId id="259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3D0"/>
    <a:srgbClr val="AE128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6991-E8C9-4EA2-B14C-399C79763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50461-B68F-4D9F-889C-0C9EDC04B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9D0A-E653-49D4-80A3-A177F612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A50A8-DA2C-4436-A44C-D9B85932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9F3D2-C08B-482E-AB88-F3CD284F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0919-7FD0-47E2-935A-EE6CF960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F4454-24F7-46AC-B81D-FD75B0AC6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4D7E1-5B07-4973-9669-3B57FFD0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A24D-C5E3-483F-A15E-44E8593E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8C116-93E8-49A4-B038-0D841CCB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7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0C151-9699-4129-A727-987FE2FE4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08A5E-6E4B-442A-8058-358C8D805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E0F1E-1E90-40D9-9886-9FECC497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A5F2F-664B-4DD0-91F2-6114E83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9B9C8-5F8B-417A-A8C0-D52F0C04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696A-CC0E-4EFC-A6F7-76D2DECD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46BC9-2015-4CA4-8037-B65BFC010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68CB7-4B3A-4D20-BEF0-B333785D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DFAAB-BC83-41B3-A7F0-0CFF5D0C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017AB-35DF-4704-8EB9-DD27FBA6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1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96B0-F35B-4365-882C-9FCCE06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D9B6E-FFFC-4E8A-A59F-8B01A0E71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88531-9EAE-419B-805D-2BD4D92A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21E80-E9C5-44B7-B518-D810F64A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C364-FA86-4BC0-8871-7BB5F606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5211-E2BF-4C51-AE86-60CA3FB1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FDFE-F71B-4F5E-A225-6A634E3DB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A1457-C49C-482B-B8A4-550D3457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8840D-9EB1-47BA-B720-319E4CAD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7158B-D511-421D-824F-7A1BB567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BF45E-76A2-42D0-B1D7-28875DCA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7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B291-3650-41BB-AEC3-BC0217FE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D9D8-A0B3-4ECA-AFBA-8E87FAA64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3B246-6A39-4744-8496-C02857831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45395-9DF5-42DB-A7A4-B125FFCEB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74B4B-6D0F-448C-9226-78776B093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4A6EBC-2A43-4BCB-B1BB-4C65C8B5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22302-BFDE-4E6B-82E4-9E0AE5E2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076087-1077-49F4-A14C-DDB4244D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75E2-CBDB-4CED-AF49-EBA3197B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591FF-7A19-4A0A-8B48-E322C21D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4DA49-E28A-4273-A3A3-D4DC2486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D5026-9FB9-4FC7-A091-3E3CEA39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039F3-CE67-45A7-9C16-280E0D32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DC2DB-4C93-4A8C-8B5C-6FF2762C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EB81-C9A5-4AAA-8D19-048883D1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5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3855-53D8-4ACF-AB51-082495B0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3B98D-C52F-487D-8EF9-CA0C31958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E9296-7812-4D7F-A44D-48996D86E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77F6F-9F60-4208-8FF1-9D11EB6D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7A95A-C210-47A4-9293-125B35C2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FD677-0FA8-4A28-874F-5F34170C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01D0-71C6-42D6-805C-D324FAAB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FAB46-BC07-4206-8158-CBD77512C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34B59-9774-4D15-A548-DC7C4119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E61AE-90DE-4697-9E61-CEF502BA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179B6-F819-4E46-9F29-46A9FB60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75438-7820-49A6-AC3E-DE547F2F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9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99F86-604F-44A0-8968-0287A200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518F2-E52F-44F6-B3AE-882F686FA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99205-B894-44CF-AD59-01979B3CA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9086D-024F-4843-8665-54DBD69BA70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45E6-D995-49ED-B97A-5C5FFDC95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D5FBA-61AA-4953-A1AC-8DBC256DF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03EC6-9F07-412E-A068-210EDE08F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6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075B7F-5B62-4748-874F-9A0A995E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592162"/>
            <a:ext cx="8883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90CD2-7DB1-4855-B639-AC4DE565F69F}"/>
              </a:ext>
            </a:extLst>
          </p:cNvPr>
          <p:cNvSpPr txBox="1"/>
          <p:nvPr/>
        </p:nvSpPr>
        <p:spPr>
          <a:xfrm>
            <a:off x="4222894" y="563971"/>
            <a:ext cx="4518434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4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1540 Northway Dr, Saint Cloud, MN 56303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</p:spTree>
    <p:extLst>
      <p:ext uri="{BB962C8B-B14F-4D97-AF65-F5344CB8AC3E}">
        <p14:creationId xmlns:p14="http://schemas.microsoft.com/office/powerpoint/2010/main" val="169665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BCF1B7D-AAA5-4960-AA70-C35252C7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79" y="1629147"/>
            <a:ext cx="9945308" cy="489389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4AC19A-3A7E-4D75-963A-612ABE5B7651}"/>
              </a:ext>
            </a:extLst>
          </p:cNvPr>
          <p:cNvSpPr/>
          <p:nvPr/>
        </p:nvSpPr>
        <p:spPr>
          <a:xfrm>
            <a:off x="8307628" y="3589163"/>
            <a:ext cx="1610224" cy="1294185"/>
          </a:xfrm>
          <a:prstGeom prst="ellipse">
            <a:avLst/>
          </a:prstGeom>
          <a:solidFill>
            <a:schemeClr val="bg1">
              <a:alpha val="35294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Armory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B0CE0-6DC9-46F4-AD47-F85D06B5DD59}"/>
              </a:ext>
            </a:extLst>
          </p:cNvPr>
          <p:cNvSpPr txBox="1"/>
          <p:nvPr/>
        </p:nvSpPr>
        <p:spPr>
          <a:xfrm>
            <a:off x="8818170" y="3789560"/>
            <a:ext cx="1021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6-6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3B2003-88CC-4896-AF83-0D63C630B871}"/>
              </a:ext>
            </a:extLst>
          </p:cNvPr>
          <p:cNvSpPr/>
          <p:nvPr/>
        </p:nvSpPr>
        <p:spPr>
          <a:xfrm>
            <a:off x="4554831" y="3349798"/>
            <a:ext cx="1694587" cy="1705906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BC79C-D493-4709-BA11-EDA4A8E9919A}"/>
              </a:ext>
            </a:extLst>
          </p:cNvPr>
          <p:cNvSpPr txBox="1"/>
          <p:nvPr/>
        </p:nvSpPr>
        <p:spPr>
          <a:xfrm>
            <a:off x="5087679" y="370161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6-7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071E4F-2E24-4744-86A2-0D32E35041F9}"/>
              </a:ext>
            </a:extLst>
          </p:cNvPr>
          <p:cNvSpPr/>
          <p:nvPr/>
        </p:nvSpPr>
        <p:spPr>
          <a:xfrm>
            <a:off x="7553806" y="4896868"/>
            <a:ext cx="1378318" cy="1294185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 #1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559F8-965A-4A70-BD8C-C0B02ABC06A8}"/>
              </a:ext>
            </a:extLst>
          </p:cNvPr>
          <p:cNvSpPr txBox="1"/>
          <p:nvPr/>
        </p:nvSpPr>
        <p:spPr>
          <a:xfrm>
            <a:off x="7890425" y="5060665"/>
            <a:ext cx="705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403C32-2853-4C61-A4E0-963D140FA32C}"/>
              </a:ext>
            </a:extLst>
          </p:cNvPr>
          <p:cNvSpPr/>
          <p:nvPr/>
        </p:nvSpPr>
        <p:spPr>
          <a:xfrm>
            <a:off x="9676926" y="4268124"/>
            <a:ext cx="1610224" cy="1705905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 #2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9F570-4EA9-4070-BEC1-1C0636EF2BEB}"/>
              </a:ext>
            </a:extLst>
          </p:cNvPr>
          <p:cNvSpPr txBox="1"/>
          <p:nvPr/>
        </p:nvSpPr>
        <p:spPr>
          <a:xfrm>
            <a:off x="10205921" y="4572688"/>
            <a:ext cx="823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C58F8F-777A-4E9A-95D2-9ECC09672FD1}"/>
              </a:ext>
            </a:extLst>
          </p:cNvPr>
          <p:cNvSpPr/>
          <p:nvPr/>
        </p:nvSpPr>
        <p:spPr>
          <a:xfrm>
            <a:off x="1961637" y="5228853"/>
            <a:ext cx="1392613" cy="1210797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and backup generator</a:t>
            </a:r>
          </a:p>
          <a:p>
            <a:pPr algn="ctr"/>
            <a:endParaRPr lang="en-US" sz="1100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4914C-1024-4122-8F75-C766DF045FB5}"/>
              </a:ext>
            </a:extLst>
          </p:cNvPr>
          <p:cNvSpPr txBox="1"/>
          <p:nvPr/>
        </p:nvSpPr>
        <p:spPr>
          <a:xfrm>
            <a:off x="2322469" y="6135096"/>
            <a:ext cx="670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6-9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6D6728-5497-49B6-8374-FD998956EA0B}"/>
              </a:ext>
            </a:extLst>
          </p:cNvPr>
          <p:cNvSpPr/>
          <p:nvPr/>
        </p:nvSpPr>
        <p:spPr>
          <a:xfrm>
            <a:off x="2903764" y="4202751"/>
            <a:ext cx="1314448" cy="1201539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Cafeteria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991674-6C3A-40D1-B6F5-9E61E17F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71" y="334962"/>
            <a:ext cx="4382429" cy="959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428CCA-ED9C-45AB-A000-EB8FD58D4F5C}"/>
              </a:ext>
            </a:extLst>
          </p:cNvPr>
          <p:cNvSpPr txBox="1"/>
          <p:nvPr/>
        </p:nvSpPr>
        <p:spPr>
          <a:xfrm>
            <a:off x="788549" y="346256"/>
            <a:ext cx="3470301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#6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 4th Ave NE, Austin, MN 55912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D91D39-E5CF-4CF3-8B3B-7A16B9DD1D25}"/>
              </a:ext>
            </a:extLst>
          </p:cNvPr>
          <p:cNvSpPr txBox="1"/>
          <p:nvPr/>
        </p:nvSpPr>
        <p:spPr>
          <a:xfrm>
            <a:off x="3225514" y="4367621"/>
            <a:ext cx="670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6-9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968290-7242-4980-82AA-0E607325B300}"/>
              </a:ext>
            </a:extLst>
          </p:cNvPr>
          <p:cNvSpPr/>
          <p:nvPr/>
        </p:nvSpPr>
        <p:spPr>
          <a:xfrm>
            <a:off x="5486400" y="1629147"/>
            <a:ext cx="1717937" cy="1644638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 #1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BADF5B-EBC3-4B35-8FDB-1B5C8C31683F}"/>
              </a:ext>
            </a:extLst>
          </p:cNvPr>
          <p:cNvSpPr txBox="1"/>
          <p:nvPr/>
        </p:nvSpPr>
        <p:spPr>
          <a:xfrm>
            <a:off x="5990926" y="184137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E0881C-927A-47BF-B338-DF750ED0055A}"/>
              </a:ext>
            </a:extLst>
          </p:cNvPr>
          <p:cNvSpPr/>
          <p:nvPr/>
        </p:nvSpPr>
        <p:spPr>
          <a:xfrm>
            <a:off x="9097747" y="2192981"/>
            <a:ext cx="1717937" cy="1644638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 #2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B9257-91A7-4A3C-A379-B231F17CD4A9}"/>
              </a:ext>
            </a:extLst>
          </p:cNvPr>
          <p:cNvSpPr txBox="1"/>
          <p:nvPr/>
        </p:nvSpPr>
        <p:spPr>
          <a:xfrm>
            <a:off x="6600526" y="1432122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13E01E-797D-4E81-AA48-36100ECA4A64}"/>
              </a:ext>
            </a:extLst>
          </p:cNvPr>
          <p:cNvSpPr txBox="1"/>
          <p:nvPr/>
        </p:nvSpPr>
        <p:spPr>
          <a:xfrm>
            <a:off x="10000299" y="245146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FFC317-E051-498E-8FEE-3E4D09CA657B}"/>
              </a:ext>
            </a:extLst>
          </p:cNvPr>
          <p:cNvSpPr/>
          <p:nvPr/>
        </p:nvSpPr>
        <p:spPr>
          <a:xfrm>
            <a:off x="7281708" y="3024017"/>
            <a:ext cx="1362927" cy="1244061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 #2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80C9D-74CC-45D8-B914-EE2C1517AEE4}"/>
              </a:ext>
            </a:extLst>
          </p:cNvPr>
          <p:cNvSpPr txBox="1"/>
          <p:nvPr/>
        </p:nvSpPr>
        <p:spPr>
          <a:xfrm>
            <a:off x="7633038" y="310170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6-5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35FB9-4D93-40F0-BE71-C57F35A32659}"/>
              </a:ext>
            </a:extLst>
          </p:cNvPr>
          <p:cNvSpPr txBox="1"/>
          <p:nvPr/>
        </p:nvSpPr>
        <p:spPr>
          <a:xfrm>
            <a:off x="163294" y="1641638"/>
            <a:ext cx="1556361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*Fighters above average.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*Access to water vehicles.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*Safe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*Many resources.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*Far away from other safe houses.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39E83A-5CBB-47BD-BE74-2B86087E4A9A}"/>
              </a:ext>
            </a:extLst>
          </p:cNvPr>
          <p:cNvCxnSpPr>
            <a:cxnSpLocks/>
          </p:cNvCxnSpPr>
          <p:nvPr/>
        </p:nvCxnSpPr>
        <p:spPr>
          <a:xfrm flipH="1" flipV="1">
            <a:off x="5285871" y="5620624"/>
            <a:ext cx="582683" cy="488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5DBAFD-B0B0-4465-BE2A-3577C7D4919C}"/>
              </a:ext>
            </a:extLst>
          </p:cNvPr>
          <p:cNvSpPr txBox="1"/>
          <p:nvPr/>
        </p:nvSpPr>
        <p:spPr>
          <a:xfrm>
            <a:off x="3250443" y="2853898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C486CA-0FB4-44C0-AD6F-047E25033846}"/>
              </a:ext>
            </a:extLst>
          </p:cNvPr>
          <p:cNvCxnSpPr>
            <a:cxnSpLocks/>
          </p:cNvCxnSpPr>
          <p:nvPr/>
        </p:nvCxnSpPr>
        <p:spPr>
          <a:xfrm flipH="1">
            <a:off x="3142067" y="3329971"/>
            <a:ext cx="470998" cy="7893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4F2FBC-7913-4C96-BF8E-8936BC22AEB1}"/>
              </a:ext>
            </a:extLst>
          </p:cNvPr>
          <p:cNvSpPr txBox="1"/>
          <p:nvPr/>
        </p:nvSpPr>
        <p:spPr>
          <a:xfrm>
            <a:off x="5919082" y="6164576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#1 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65FB75-F33F-4DA6-A361-2F9AD18CA726}"/>
              </a:ext>
            </a:extLst>
          </p:cNvPr>
          <p:cNvSpPr txBox="1"/>
          <p:nvPr/>
        </p:nvSpPr>
        <p:spPr>
          <a:xfrm>
            <a:off x="3234941" y="1770165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#3 </a:t>
            </a:r>
          </a:p>
          <a:p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CB0006-9DCF-4C18-982A-27D6A8252DC5}"/>
              </a:ext>
            </a:extLst>
          </p:cNvPr>
          <p:cNvCxnSpPr>
            <a:cxnSpLocks/>
          </p:cNvCxnSpPr>
          <p:nvPr/>
        </p:nvCxnSpPr>
        <p:spPr>
          <a:xfrm>
            <a:off x="4370698" y="2072207"/>
            <a:ext cx="716981" cy="120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8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09791-77E5-490C-B96D-7031A9CF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347" y="167780"/>
            <a:ext cx="6493622" cy="65224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52EA8-2874-458E-A82D-5639691B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70" y="167780"/>
            <a:ext cx="3256156" cy="16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E92D0-1A33-43F5-8D2D-AD94031BDEC5}"/>
              </a:ext>
            </a:extLst>
          </p:cNvPr>
          <p:cNvSpPr txBox="1"/>
          <p:nvPr/>
        </p:nvSpPr>
        <p:spPr>
          <a:xfrm>
            <a:off x="1078770" y="1948553"/>
            <a:ext cx="336322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#7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523 N 3rd St, Brainerd, MN 56401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</p:spTree>
    <p:extLst>
      <p:ext uri="{BB962C8B-B14F-4D97-AF65-F5344CB8AC3E}">
        <p14:creationId xmlns:p14="http://schemas.microsoft.com/office/powerpoint/2010/main" val="275296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8300D-24A6-4E67-A1E1-E26261FA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03" y="161925"/>
            <a:ext cx="6515100" cy="6534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19939-CA41-4DA9-BDD6-D0CE9ECD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70" y="167780"/>
            <a:ext cx="3256156" cy="16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3DCF4-01CB-4D34-9524-B70F732746DE}"/>
              </a:ext>
            </a:extLst>
          </p:cNvPr>
          <p:cNvSpPr txBox="1"/>
          <p:nvPr/>
        </p:nvSpPr>
        <p:spPr>
          <a:xfrm>
            <a:off x="1078770" y="1948553"/>
            <a:ext cx="336322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#7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523 N 3rd St, Brainerd, MN 56401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9E7BA9-A94A-40BE-8180-39993E2672A3}"/>
              </a:ext>
            </a:extLst>
          </p:cNvPr>
          <p:cNvSpPr/>
          <p:nvPr/>
        </p:nvSpPr>
        <p:spPr>
          <a:xfrm>
            <a:off x="6701526" y="4506228"/>
            <a:ext cx="1547557" cy="1443860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6300B-E636-4E1B-B46E-5314248457DE}"/>
              </a:ext>
            </a:extLst>
          </p:cNvPr>
          <p:cNvSpPr txBox="1"/>
          <p:nvPr/>
        </p:nvSpPr>
        <p:spPr>
          <a:xfrm>
            <a:off x="7019072" y="4807793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1=7-1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DAA036-88A4-437F-91AC-AC124470CCF8}"/>
              </a:ext>
            </a:extLst>
          </p:cNvPr>
          <p:cNvSpPr/>
          <p:nvPr/>
        </p:nvSpPr>
        <p:spPr>
          <a:xfrm>
            <a:off x="6876886" y="1082869"/>
            <a:ext cx="1254562" cy="1178191"/>
          </a:xfrm>
          <a:prstGeom prst="ellipse">
            <a:avLst/>
          </a:prstGeom>
          <a:solidFill>
            <a:srgbClr val="00FF00">
              <a:alpha val="35686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Training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28EDD-6F88-4C66-9016-5718605F2B43}"/>
              </a:ext>
            </a:extLst>
          </p:cNvPr>
          <p:cNvSpPr txBox="1"/>
          <p:nvPr/>
        </p:nvSpPr>
        <p:spPr>
          <a:xfrm>
            <a:off x="7195428" y="1219967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956377-A67C-457D-B369-9EEE71E393D5}"/>
              </a:ext>
            </a:extLst>
          </p:cNvPr>
          <p:cNvSpPr/>
          <p:nvPr/>
        </p:nvSpPr>
        <p:spPr>
          <a:xfrm>
            <a:off x="7019072" y="3316212"/>
            <a:ext cx="1587666" cy="1501233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2BEBD-4CF5-4AEF-B300-89F5E7DC0EC6}"/>
              </a:ext>
            </a:extLst>
          </p:cNvPr>
          <p:cNvSpPr txBox="1"/>
          <p:nvPr/>
        </p:nvSpPr>
        <p:spPr>
          <a:xfrm>
            <a:off x="7490711" y="3525162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31F5FD-C3D8-4922-B6C0-30B0753B32AD}"/>
              </a:ext>
            </a:extLst>
          </p:cNvPr>
          <p:cNvSpPr/>
          <p:nvPr/>
        </p:nvSpPr>
        <p:spPr>
          <a:xfrm>
            <a:off x="8500292" y="1948553"/>
            <a:ext cx="1517333" cy="1301868"/>
          </a:xfrm>
          <a:prstGeom prst="ellipse">
            <a:avLst/>
          </a:prstGeom>
          <a:solidFill>
            <a:srgbClr val="7030A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Workshop for maintenance and construction of defenses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78346-67FE-4D13-A757-2CE555FDCE77}"/>
              </a:ext>
            </a:extLst>
          </p:cNvPr>
          <p:cNvSpPr txBox="1"/>
          <p:nvPr/>
        </p:nvSpPr>
        <p:spPr>
          <a:xfrm>
            <a:off x="8992504" y="197619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04B959-0BC6-4531-B88F-A326C73C1030}"/>
              </a:ext>
            </a:extLst>
          </p:cNvPr>
          <p:cNvSpPr/>
          <p:nvPr/>
        </p:nvSpPr>
        <p:spPr>
          <a:xfrm>
            <a:off x="8775972" y="3319858"/>
            <a:ext cx="1461135" cy="1359829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1E584-45CA-49B3-A4FD-B5881CF4A204}"/>
              </a:ext>
            </a:extLst>
          </p:cNvPr>
          <p:cNvSpPr txBox="1"/>
          <p:nvPr/>
        </p:nvSpPr>
        <p:spPr>
          <a:xfrm>
            <a:off x="9233477" y="3511986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7-7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3834D6-297E-4D4C-A7EA-85BDC168468E}"/>
              </a:ext>
            </a:extLst>
          </p:cNvPr>
          <p:cNvSpPr/>
          <p:nvPr/>
        </p:nvSpPr>
        <p:spPr>
          <a:xfrm>
            <a:off x="6318547" y="5313736"/>
            <a:ext cx="972915" cy="922789"/>
          </a:xfrm>
          <a:prstGeom prst="ellipse">
            <a:avLst/>
          </a:prstGeom>
          <a:solidFill>
            <a:schemeClr val="bg1">
              <a:alpha val="35294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Armory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AF0C6-4AD6-4859-8381-B242D28D8D05}"/>
              </a:ext>
            </a:extLst>
          </p:cNvPr>
          <p:cNvSpPr txBox="1"/>
          <p:nvPr/>
        </p:nvSpPr>
        <p:spPr>
          <a:xfrm>
            <a:off x="6476795" y="542541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6E48823-7871-469E-9415-A6C40E4C5DAF}"/>
              </a:ext>
            </a:extLst>
          </p:cNvPr>
          <p:cNvSpPr/>
          <p:nvPr/>
        </p:nvSpPr>
        <p:spPr>
          <a:xfrm>
            <a:off x="7475304" y="5173346"/>
            <a:ext cx="1461134" cy="1285240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center and  backup generator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84D39-EB31-4E8F-B256-974DAF2E6967}"/>
              </a:ext>
            </a:extLst>
          </p:cNvPr>
          <p:cNvSpPr txBox="1"/>
          <p:nvPr/>
        </p:nvSpPr>
        <p:spPr>
          <a:xfrm>
            <a:off x="7882815" y="621371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7-9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A3BDB-9341-43D1-89F5-E6E9AFF123E2}"/>
              </a:ext>
            </a:extLst>
          </p:cNvPr>
          <p:cNvSpPr txBox="1"/>
          <p:nvPr/>
        </p:nvSpPr>
        <p:spPr>
          <a:xfrm>
            <a:off x="1078770" y="3109285"/>
            <a:ext cx="315326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room capacity.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infirmary.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*Medical personal above average.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consumable supplies.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*Access to water vehicles.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*Many hostiles in the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*High value target.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21915-E7E3-43AC-B4D5-A1798B74DF5B}"/>
              </a:ext>
            </a:extLst>
          </p:cNvPr>
          <p:cNvSpPr txBox="1"/>
          <p:nvPr/>
        </p:nvSpPr>
        <p:spPr>
          <a:xfrm>
            <a:off x="5353075" y="2453771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#3 </a:t>
            </a:r>
          </a:p>
          <a:p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4A0063-A35E-4605-BA3A-47A586CA5281}"/>
              </a:ext>
            </a:extLst>
          </p:cNvPr>
          <p:cNvCxnSpPr>
            <a:cxnSpLocks/>
          </p:cNvCxnSpPr>
          <p:nvPr/>
        </p:nvCxnSpPr>
        <p:spPr>
          <a:xfrm flipV="1">
            <a:off x="6488832" y="2351772"/>
            <a:ext cx="388054" cy="404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2F15E8-AD58-4D8A-B4BA-FE501F8EF462}"/>
              </a:ext>
            </a:extLst>
          </p:cNvPr>
          <p:cNvSpPr txBox="1"/>
          <p:nvPr/>
        </p:nvSpPr>
        <p:spPr>
          <a:xfrm>
            <a:off x="10116348" y="5736661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015F76-48E8-413E-84EA-413A0A334D40}"/>
              </a:ext>
            </a:extLst>
          </p:cNvPr>
          <p:cNvCxnSpPr>
            <a:cxnSpLocks/>
          </p:cNvCxnSpPr>
          <p:nvPr/>
        </p:nvCxnSpPr>
        <p:spPr>
          <a:xfrm flipH="1" flipV="1">
            <a:off x="9609981" y="5313736"/>
            <a:ext cx="620022" cy="4613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E5DA1F-D387-45A9-B2B2-5BC07FE8541D}"/>
              </a:ext>
            </a:extLst>
          </p:cNvPr>
          <p:cNvSpPr txBox="1"/>
          <p:nvPr/>
        </p:nvSpPr>
        <p:spPr>
          <a:xfrm>
            <a:off x="5411943" y="6198055"/>
            <a:ext cx="96547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#21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B3D1B1-4B95-4ACC-BBCC-7042549CDE88}"/>
              </a:ext>
            </a:extLst>
          </p:cNvPr>
          <p:cNvCxnSpPr>
            <a:cxnSpLocks/>
          </p:cNvCxnSpPr>
          <p:nvPr/>
        </p:nvCxnSpPr>
        <p:spPr>
          <a:xfrm flipV="1">
            <a:off x="5916907" y="5540831"/>
            <a:ext cx="179093" cy="5768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53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58D66-A8BB-41C8-AA69-4E7E433F2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72" y="2018422"/>
            <a:ext cx="9679259" cy="468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F07A5-7C82-4D9C-933B-9C880E4B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54" y="209451"/>
            <a:ext cx="1584960" cy="1584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C99A5-2307-4B4F-B62D-34910F76A5D3}"/>
              </a:ext>
            </a:extLst>
          </p:cNvPr>
          <p:cNvSpPr/>
          <p:nvPr/>
        </p:nvSpPr>
        <p:spPr>
          <a:xfrm>
            <a:off x="4868169" y="340212"/>
            <a:ext cx="725030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 Technical &amp; Community College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43D29-19B7-4257-9B9F-FFD401D91522}"/>
              </a:ext>
            </a:extLst>
          </p:cNvPr>
          <p:cNvSpPr txBox="1"/>
          <p:nvPr/>
        </p:nvSpPr>
        <p:spPr>
          <a:xfrm>
            <a:off x="223093" y="524879"/>
            <a:ext cx="3363229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4th St SE, Pine City, MN 55063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9378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36FA0-852F-4A50-B728-C9F79E99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54" y="1925172"/>
            <a:ext cx="9679259" cy="4683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ADEA8-36DB-462F-8AC1-11497882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54" y="209451"/>
            <a:ext cx="1584960" cy="1584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D80850-55F2-4EE9-BAB6-95C85C4487D8}"/>
              </a:ext>
            </a:extLst>
          </p:cNvPr>
          <p:cNvSpPr/>
          <p:nvPr/>
        </p:nvSpPr>
        <p:spPr>
          <a:xfrm>
            <a:off x="4868169" y="340212"/>
            <a:ext cx="725030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Pine Technical &amp; Community College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FD51C-9A70-4691-95EF-84AC07BF4344}"/>
              </a:ext>
            </a:extLst>
          </p:cNvPr>
          <p:cNvSpPr txBox="1"/>
          <p:nvPr/>
        </p:nvSpPr>
        <p:spPr>
          <a:xfrm>
            <a:off x="223093" y="524879"/>
            <a:ext cx="3363229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#2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900 4th St SE, Pine City, MN 55063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6C3726-7327-467C-95B7-1FEF3CDE2140}"/>
              </a:ext>
            </a:extLst>
          </p:cNvPr>
          <p:cNvSpPr/>
          <p:nvPr/>
        </p:nvSpPr>
        <p:spPr>
          <a:xfrm>
            <a:off x="2979269" y="4424397"/>
            <a:ext cx="1547557" cy="1443860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7951-4742-4C40-83C8-E9AC163A03D9}"/>
              </a:ext>
            </a:extLst>
          </p:cNvPr>
          <p:cNvSpPr txBox="1"/>
          <p:nvPr/>
        </p:nvSpPr>
        <p:spPr>
          <a:xfrm>
            <a:off x="3444308" y="451925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74D364-2FFC-4830-B327-F8696DD3B2A3}"/>
              </a:ext>
            </a:extLst>
          </p:cNvPr>
          <p:cNvSpPr/>
          <p:nvPr/>
        </p:nvSpPr>
        <p:spPr>
          <a:xfrm>
            <a:off x="6096000" y="4785062"/>
            <a:ext cx="1316480" cy="1270623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9FC7F-E767-4D82-90B3-B298D08A4168}"/>
              </a:ext>
            </a:extLst>
          </p:cNvPr>
          <p:cNvSpPr txBox="1"/>
          <p:nvPr/>
        </p:nvSpPr>
        <p:spPr>
          <a:xfrm>
            <a:off x="6439195" y="491549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2-7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75BA4C-3E0B-414E-A2F8-CEEE1A8D1D21}"/>
              </a:ext>
            </a:extLst>
          </p:cNvPr>
          <p:cNvSpPr/>
          <p:nvPr/>
        </p:nvSpPr>
        <p:spPr>
          <a:xfrm>
            <a:off x="5048150" y="2472219"/>
            <a:ext cx="1441498" cy="1503780"/>
          </a:xfrm>
          <a:prstGeom prst="ellipse">
            <a:avLst/>
          </a:prstGeom>
          <a:solidFill>
            <a:schemeClr val="bg1">
              <a:alpha val="35294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Armory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AFE72-8069-4B8A-B32E-9D3DE3122CD7}"/>
              </a:ext>
            </a:extLst>
          </p:cNvPr>
          <p:cNvSpPr txBox="1"/>
          <p:nvPr/>
        </p:nvSpPr>
        <p:spPr>
          <a:xfrm>
            <a:off x="5404514" y="2704322"/>
            <a:ext cx="9148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4B8F74-0A51-4CF1-97EC-17892B8EDF38}"/>
              </a:ext>
            </a:extLst>
          </p:cNvPr>
          <p:cNvSpPr/>
          <p:nvPr/>
        </p:nvSpPr>
        <p:spPr>
          <a:xfrm>
            <a:off x="5880133" y="2463619"/>
            <a:ext cx="1591232" cy="1516216"/>
          </a:xfrm>
          <a:prstGeom prst="ellipse">
            <a:avLst/>
          </a:prstGeom>
          <a:solidFill>
            <a:srgbClr val="7030A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Workshop for maintenance and construction of defenses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C0A92-5467-4A47-8398-253147172F4D}"/>
              </a:ext>
            </a:extLst>
          </p:cNvPr>
          <p:cNvSpPr txBox="1"/>
          <p:nvPr/>
        </p:nvSpPr>
        <p:spPr>
          <a:xfrm>
            <a:off x="6367010" y="255400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3AD6DA-EECA-4582-8831-B1702D0D85B2}"/>
              </a:ext>
            </a:extLst>
          </p:cNvPr>
          <p:cNvSpPr/>
          <p:nvPr/>
        </p:nvSpPr>
        <p:spPr>
          <a:xfrm>
            <a:off x="9055299" y="2164080"/>
            <a:ext cx="2070056" cy="1740799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 #1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4015E-21F9-438B-8087-F9D252B639D0}"/>
              </a:ext>
            </a:extLst>
          </p:cNvPr>
          <p:cNvSpPr txBox="1"/>
          <p:nvPr/>
        </p:nvSpPr>
        <p:spPr>
          <a:xfrm>
            <a:off x="9781588" y="2473490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94D11B-FE7E-4301-8A96-503D136D3925}"/>
              </a:ext>
            </a:extLst>
          </p:cNvPr>
          <p:cNvSpPr/>
          <p:nvPr/>
        </p:nvSpPr>
        <p:spPr>
          <a:xfrm>
            <a:off x="9111484" y="4634671"/>
            <a:ext cx="1881323" cy="1767700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center and  backup generator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7DF71-AD65-4C42-8F72-A855FE4F686A}"/>
              </a:ext>
            </a:extLst>
          </p:cNvPr>
          <p:cNvSpPr txBox="1"/>
          <p:nvPr/>
        </p:nvSpPr>
        <p:spPr>
          <a:xfrm>
            <a:off x="9781588" y="5940269"/>
            <a:ext cx="79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2-9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279F55-14E7-4B47-B629-D5124CD2844C}"/>
              </a:ext>
            </a:extLst>
          </p:cNvPr>
          <p:cNvSpPr/>
          <p:nvPr/>
        </p:nvSpPr>
        <p:spPr>
          <a:xfrm>
            <a:off x="9823323" y="3627505"/>
            <a:ext cx="1881323" cy="1767700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Cafeteria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60CCFF-6F7E-4D6D-84FC-46F55C32987E}"/>
              </a:ext>
            </a:extLst>
          </p:cNvPr>
          <p:cNvSpPr/>
          <p:nvPr/>
        </p:nvSpPr>
        <p:spPr>
          <a:xfrm>
            <a:off x="8600589" y="3496717"/>
            <a:ext cx="1478915" cy="1516211"/>
          </a:xfrm>
          <a:prstGeom prst="ellipse">
            <a:avLst/>
          </a:prstGeom>
          <a:solidFill>
            <a:srgbClr val="00FF00">
              <a:alpha val="35686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Training center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121F79-5838-4110-96AA-DB4814B5B94E}"/>
              </a:ext>
            </a:extLst>
          </p:cNvPr>
          <p:cNvSpPr txBox="1"/>
          <p:nvPr/>
        </p:nvSpPr>
        <p:spPr>
          <a:xfrm>
            <a:off x="8989965" y="3789463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3E34A-9A7D-4D0A-9013-468E8D9F7B5A}"/>
              </a:ext>
            </a:extLst>
          </p:cNvPr>
          <p:cNvSpPr txBox="1"/>
          <p:nvPr/>
        </p:nvSpPr>
        <p:spPr>
          <a:xfrm>
            <a:off x="10619951" y="3828620"/>
            <a:ext cx="79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D4CC9D-3616-4AAB-8CA3-6798C626CB6B}"/>
              </a:ext>
            </a:extLst>
          </p:cNvPr>
          <p:cNvSpPr/>
          <p:nvPr/>
        </p:nvSpPr>
        <p:spPr>
          <a:xfrm>
            <a:off x="5007749" y="3724120"/>
            <a:ext cx="1679435" cy="1694917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D4F65-08D8-43FC-B5E6-741D2ABB862C}"/>
              </a:ext>
            </a:extLst>
          </p:cNvPr>
          <p:cNvSpPr txBox="1"/>
          <p:nvPr/>
        </p:nvSpPr>
        <p:spPr>
          <a:xfrm>
            <a:off x="5520255" y="407634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2-8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B5363F-89C8-40A8-8A9F-B66F174E244A}"/>
              </a:ext>
            </a:extLst>
          </p:cNvPr>
          <p:cNvSpPr txBox="1"/>
          <p:nvPr/>
        </p:nvSpPr>
        <p:spPr>
          <a:xfrm>
            <a:off x="241328" y="1894428"/>
            <a:ext cx="191572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*Serves as a stop point for other safe houses.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*Multiple hostiles in the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*Too many refugees need relocation.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C8A50-2C2F-4FDF-9DEB-9297A0C6421B}"/>
              </a:ext>
            </a:extLst>
          </p:cNvPr>
          <p:cNvSpPr txBox="1"/>
          <p:nvPr/>
        </p:nvSpPr>
        <p:spPr>
          <a:xfrm>
            <a:off x="7635117" y="6023256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33FDFE-E830-4985-82F8-D6C773F5B5E3}"/>
              </a:ext>
            </a:extLst>
          </p:cNvPr>
          <p:cNvCxnSpPr>
            <a:cxnSpLocks/>
          </p:cNvCxnSpPr>
          <p:nvPr/>
        </p:nvCxnSpPr>
        <p:spPr>
          <a:xfrm flipH="1" flipV="1">
            <a:off x="6884646" y="6091534"/>
            <a:ext cx="786786" cy="909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36C48AB-DF25-4212-BA69-C50DB43F120B}"/>
              </a:ext>
            </a:extLst>
          </p:cNvPr>
          <p:cNvSpPr txBox="1"/>
          <p:nvPr/>
        </p:nvSpPr>
        <p:spPr>
          <a:xfrm>
            <a:off x="3289519" y="2919619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#3 </a:t>
            </a:r>
          </a:p>
          <a:p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1C3577-8B0B-4839-BEBA-6F7BA8F9F5D7}"/>
              </a:ext>
            </a:extLst>
          </p:cNvPr>
          <p:cNvCxnSpPr>
            <a:cxnSpLocks/>
          </p:cNvCxnSpPr>
          <p:nvPr/>
        </p:nvCxnSpPr>
        <p:spPr>
          <a:xfrm flipH="1">
            <a:off x="3444308" y="3401085"/>
            <a:ext cx="142014" cy="50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79F56F-3A8B-4636-A379-7AE98018265F}"/>
              </a:ext>
            </a:extLst>
          </p:cNvPr>
          <p:cNvSpPr txBox="1"/>
          <p:nvPr/>
        </p:nvSpPr>
        <p:spPr>
          <a:xfrm>
            <a:off x="7053963" y="2073827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#1 </a:t>
            </a:r>
          </a:p>
          <a:p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E17735-B25B-48B4-94DD-EE8C2E882B05}"/>
              </a:ext>
            </a:extLst>
          </p:cNvPr>
          <p:cNvCxnSpPr>
            <a:cxnSpLocks/>
          </p:cNvCxnSpPr>
          <p:nvPr/>
        </p:nvCxnSpPr>
        <p:spPr>
          <a:xfrm>
            <a:off x="7855670" y="2588906"/>
            <a:ext cx="618475" cy="1928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88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4BE657-3666-4814-9154-B3619F88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73" y="119062"/>
            <a:ext cx="8715375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Flag with solid fill">
            <a:extLst>
              <a:ext uri="{FF2B5EF4-FFF2-40B4-BE49-F238E27FC236}">
                <a16:creationId xmlns:a16="http://schemas.microsoft.com/office/drawing/2014/main" id="{C504BDAD-3A46-4D2D-AC8C-C4557A7D7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4354" y="2316713"/>
            <a:ext cx="599207" cy="599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C42AA-FF81-4957-9CBA-66D79B595DE0}"/>
              </a:ext>
            </a:extLst>
          </p:cNvPr>
          <p:cNvSpPr txBox="1"/>
          <p:nvPr/>
        </p:nvSpPr>
        <p:spPr>
          <a:xfrm>
            <a:off x="5923280" y="2339317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pic>
        <p:nvPicPr>
          <p:cNvPr id="6" name="Graphic 5" descr="Flag with solid fill">
            <a:extLst>
              <a:ext uri="{FF2B5EF4-FFF2-40B4-BE49-F238E27FC236}">
                <a16:creationId xmlns:a16="http://schemas.microsoft.com/office/drawing/2014/main" id="{A82C1A63-BF81-4451-B13D-4E6C5BA2D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7194" y="2593712"/>
            <a:ext cx="599207" cy="599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49513-8155-4DA6-A29E-9926266C2651}"/>
              </a:ext>
            </a:extLst>
          </p:cNvPr>
          <p:cNvSpPr txBox="1"/>
          <p:nvPr/>
        </p:nvSpPr>
        <p:spPr>
          <a:xfrm>
            <a:off x="6086120" y="2616316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pic>
        <p:nvPicPr>
          <p:cNvPr id="8" name="Graphic 7" descr="Flag with solid fill">
            <a:extLst>
              <a:ext uri="{FF2B5EF4-FFF2-40B4-BE49-F238E27FC236}">
                <a16:creationId xmlns:a16="http://schemas.microsoft.com/office/drawing/2014/main" id="{8BC101C7-1743-4974-9D48-AE8CED08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5836" y="3031815"/>
            <a:ext cx="599207" cy="599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6E13C-04AD-4CBA-99B8-1A191BF615C8}"/>
              </a:ext>
            </a:extLst>
          </p:cNvPr>
          <p:cNvSpPr txBox="1"/>
          <p:nvPr/>
        </p:nvSpPr>
        <p:spPr>
          <a:xfrm>
            <a:off x="7004762" y="3054419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pic>
        <p:nvPicPr>
          <p:cNvPr id="10" name="Graphic 9" descr="Flag with solid fill">
            <a:extLst>
              <a:ext uri="{FF2B5EF4-FFF2-40B4-BE49-F238E27FC236}">
                <a16:creationId xmlns:a16="http://schemas.microsoft.com/office/drawing/2014/main" id="{4C83772C-0C96-425A-9BD5-94BCA6FA8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2142" y="3129397"/>
            <a:ext cx="599207" cy="599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9F522E-6292-425E-BE73-085B184C5E25}"/>
              </a:ext>
            </a:extLst>
          </p:cNvPr>
          <p:cNvSpPr txBox="1"/>
          <p:nvPr/>
        </p:nvSpPr>
        <p:spPr>
          <a:xfrm>
            <a:off x="6821068" y="3152001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pic>
        <p:nvPicPr>
          <p:cNvPr id="12" name="Graphic 11" descr="Flag with solid fill">
            <a:extLst>
              <a:ext uri="{FF2B5EF4-FFF2-40B4-BE49-F238E27FC236}">
                <a16:creationId xmlns:a16="http://schemas.microsoft.com/office/drawing/2014/main" id="{BCE0E477-99BE-4C13-88F3-94CABF18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7582" y="4773063"/>
            <a:ext cx="599207" cy="599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BCD194-0A6D-4F96-A0BD-9C7C3FEAFB39}"/>
              </a:ext>
            </a:extLst>
          </p:cNvPr>
          <p:cNvSpPr txBox="1"/>
          <p:nvPr/>
        </p:nvSpPr>
        <p:spPr>
          <a:xfrm>
            <a:off x="7160704" y="4798230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pic>
        <p:nvPicPr>
          <p:cNvPr id="15" name="Graphic 14" descr="Flag with solid fill">
            <a:extLst>
              <a:ext uri="{FF2B5EF4-FFF2-40B4-BE49-F238E27FC236}">
                <a16:creationId xmlns:a16="http://schemas.microsoft.com/office/drawing/2014/main" id="{20A344E9-789D-43B0-B0C4-1046E3E86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9195" y="802389"/>
            <a:ext cx="599207" cy="5992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B8024E-0E79-4731-B76D-DB7FCA810A86}"/>
              </a:ext>
            </a:extLst>
          </p:cNvPr>
          <p:cNvSpPr txBox="1"/>
          <p:nvPr/>
        </p:nvSpPr>
        <p:spPr>
          <a:xfrm>
            <a:off x="5923280" y="810778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pic>
        <p:nvPicPr>
          <p:cNvPr id="18" name="Graphic 17" descr="Flag with solid fill">
            <a:extLst>
              <a:ext uri="{FF2B5EF4-FFF2-40B4-BE49-F238E27FC236}">
                <a16:creationId xmlns:a16="http://schemas.microsoft.com/office/drawing/2014/main" id="{88FD5E75-A0ED-4769-9FAC-25CDAF28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2073" y="1889774"/>
            <a:ext cx="599207" cy="5992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11FA79-906F-4004-9AC1-F11F60CFF96C}"/>
              </a:ext>
            </a:extLst>
          </p:cNvPr>
          <p:cNvSpPr txBox="1"/>
          <p:nvPr/>
        </p:nvSpPr>
        <p:spPr>
          <a:xfrm>
            <a:off x="7236158" y="1898163"/>
            <a:ext cx="34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629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F4150-A89B-4D10-BBD5-ABB9BC44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0" y="542807"/>
            <a:ext cx="9845527" cy="6167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8510BC-CA48-4607-A847-5F244387D412}"/>
              </a:ext>
            </a:extLst>
          </p:cNvPr>
          <p:cNvSpPr txBox="1"/>
          <p:nvPr/>
        </p:nvSpPr>
        <p:spPr>
          <a:xfrm>
            <a:off x="2603818" y="123141"/>
            <a:ext cx="4518434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40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1540 Northway Dr, Saint Cloud, MN 56303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03321-8901-4C67-8229-EDB8F70E344D}"/>
              </a:ext>
            </a:extLst>
          </p:cNvPr>
          <p:cNvSpPr txBox="1"/>
          <p:nvPr/>
        </p:nvSpPr>
        <p:spPr>
          <a:xfrm>
            <a:off x="1022034" y="536349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E1A70-650A-4313-BE0C-784CCCD08194}"/>
              </a:ext>
            </a:extLst>
          </p:cNvPr>
          <p:cNvSpPr txBox="1"/>
          <p:nvPr/>
        </p:nvSpPr>
        <p:spPr>
          <a:xfrm>
            <a:off x="1745124" y="351564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8C213-AD86-41ED-8411-95112BB60E6F}"/>
              </a:ext>
            </a:extLst>
          </p:cNvPr>
          <p:cNvSpPr txBox="1"/>
          <p:nvPr/>
        </p:nvSpPr>
        <p:spPr>
          <a:xfrm>
            <a:off x="3003849" y="393546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26B3A-3D88-4B8A-8E6D-9D582BC3A1EC}"/>
              </a:ext>
            </a:extLst>
          </p:cNvPr>
          <p:cNvSpPr txBox="1"/>
          <p:nvPr/>
        </p:nvSpPr>
        <p:spPr>
          <a:xfrm>
            <a:off x="3113849" y="2822660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C5647-7018-4579-80B1-3317E45328D1}"/>
              </a:ext>
            </a:extLst>
          </p:cNvPr>
          <p:cNvSpPr txBox="1"/>
          <p:nvPr/>
        </p:nvSpPr>
        <p:spPr>
          <a:xfrm>
            <a:off x="5327229" y="202902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88351-0F56-4A78-9B1D-02805C839451}"/>
              </a:ext>
            </a:extLst>
          </p:cNvPr>
          <p:cNvSpPr txBox="1"/>
          <p:nvPr/>
        </p:nvSpPr>
        <p:spPr>
          <a:xfrm>
            <a:off x="5788037" y="3275532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29957A-4C94-4E74-8597-86EAF60030B4}"/>
              </a:ext>
            </a:extLst>
          </p:cNvPr>
          <p:cNvSpPr txBox="1"/>
          <p:nvPr/>
        </p:nvSpPr>
        <p:spPr>
          <a:xfrm>
            <a:off x="6992860" y="268376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3-7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551EE-46C2-40EF-9818-8F58A98280B5}"/>
              </a:ext>
            </a:extLst>
          </p:cNvPr>
          <p:cNvSpPr txBox="1"/>
          <p:nvPr/>
        </p:nvSpPr>
        <p:spPr>
          <a:xfrm>
            <a:off x="7217147" y="202902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491C0-0D77-4A59-B558-6A4098013D50}"/>
              </a:ext>
            </a:extLst>
          </p:cNvPr>
          <p:cNvSpPr txBox="1"/>
          <p:nvPr/>
        </p:nvSpPr>
        <p:spPr>
          <a:xfrm>
            <a:off x="6444732" y="417732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455B4-2FC7-4D09-9A0F-CC0071C2794A}"/>
              </a:ext>
            </a:extLst>
          </p:cNvPr>
          <p:cNvSpPr txBox="1"/>
          <p:nvPr/>
        </p:nvSpPr>
        <p:spPr>
          <a:xfrm>
            <a:off x="7505468" y="363106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2D9D2-0921-450D-B0FE-5FBF1B16A628}"/>
              </a:ext>
            </a:extLst>
          </p:cNvPr>
          <p:cNvSpPr txBox="1"/>
          <p:nvPr/>
        </p:nvSpPr>
        <p:spPr>
          <a:xfrm>
            <a:off x="9514851" y="2228671"/>
            <a:ext cx="232248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*Safe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*Easily defendable.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*Good installations.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*Area lacks resources.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*Too many refugees need relocation.</a:t>
            </a:r>
          </a:p>
        </p:txBody>
      </p:sp>
    </p:spTree>
    <p:extLst>
      <p:ext uri="{BB962C8B-B14F-4D97-AF65-F5344CB8AC3E}">
        <p14:creationId xmlns:p14="http://schemas.microsoft.com/office/powerpoint/2010/main" val="261475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03923-806A-4D0A-8B94-BCBF6F20E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1" y="131707"/>
            <a:ext cx="3609975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6ECDD-34DF-4D3E-8CC8-112A1DE7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06" y="131707"/>
            <a:ext cx="7272163" cy="6239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321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992FF-2F44-47D1-969E-75AA5226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1" y="131707"/>
            <a:ext cx="3609975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69090-B4FD-4A22-8604-81115CE0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16" y="171360"/>
            <a:ext cx="7593873" cy="6515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FBB7CF-F59D-45BB-94C4-9B2DDBC675BC}"/>
              </a:ext>
            </a:extLst>
          </p:cNvPr>
          <p:cNvSpPr/>
          <p:nvPr/>
        </p:nvSpPr>
        <p:spPr>
          <a:xfrm>
            <a:off x="7813937" y="3934436"/>
            <a:ext cx="1478915" cy="1516211"/>
          </a:xfrm>
          <a:prstGeom prst="ellipse">
            <a:avLst/>
          </a:prstGeom>
          <a:solidFill>
            <a:srgbClr val="00FF00">
              <a:alpha val="35686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Training center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244D8C-75E9-41C3-8C68-B1D885910DFA}"/>
              </a:ext>
            </a:extLst>
          </p:cNvPr>
          <p:cNvSpPr/>
          <p:nvPr/>
        </p:nvSpPr>
        <p:spPr>
          <a:xfrm>
            <a:off x="6174297" y="4286774"/>
            <a:ext cx="1587666" cy="1501233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74334D-220C-4DB4-99A5-671553C534A9}"/>
              </a:ext>
            </a:extLst>
          </p:cNvPr>
          <p:cNvSpPr/>
          <p:nvPr/>
        </p:nvSpPr>
        <p:spPr>
          <a:xfrm>
            <a:off x="7395615" y="4290770"/>
            <a:ext cx="972915" cy="922789"/>
          </a:xfrm>
          <a:prstGeom prst="ellipse">
            <a:avLst/>
          </a:prstGeom>
          <a:solidFill>
            <a:schemeClr val="bg1">
              <a:alpha val="35294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Armory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30FEEF3-01FF-46CF-BF20-CFA55FF7E077}"/>
              </a:ext>
            </a:extLst>
          </p:cNvPr>
          <p:cNvSpPr/>
          <p:nvPr/>
        </p:nvSpPr>
        <p:spPr>
          <a:xfrm>
            <a:off x="6174297" y="2926945"/>
            <a:ext cx="1461135" cy="1359829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DC3B08-FFC0-4C01-A110-E837A8CD2C9D}"/>
              </a:ext>
            </a:extLst>
          </p:cNvPr>
          <p:cNvSpPr/>
          <p:nvPr/>
        </p:nvSpPr>
        <p:spPr>
          <a:xfrm>
            <a:off x="6096000" y="1219894"/>
            <a:ext cx="1717937" cy="1644638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F09A8D-0BD6-41F6-AECA-DF83228DCBE5}"/>
              </a:ext>
            </a:extLst>
          </p:cNvPr>
          <p:cNvSpPr/>
          <p:nvPr/>
        </p:nvSpPr>
        <p:spPr>
          <a:xfrm>
            <a:off x="6412652" y="-18148"/>
            <a:ext cx="1547557" cy="1443860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1AB29B-71BF-47F9-96AE-4ACF3880D44C}"/>
              </a:ext>
            </a:extLst>
          </p:cNvPr>
          <p:cNvSpPr/>
          <p:nvPr/>
        </p:nvSpPr>
        <p:spPr>
          <a:xfrm>
            <a:off x="8106483" y="2698443"/>
            <a:ext cx="1461134" cy="1285240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center and  backup generator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B20C24-747A-4FA8-AF89-B44C171A14D9}"/>
              </a:ext>
            </a:extLst>
          </p:cNvPr>
          <p:cNvSpPr/>
          <p:nvPr/>
        </p:nvSpPr>
        <p:spPr>
          <a:xfrm>
            <a:off x="7405876" y="1148876"/>
            <a:ext cx="1517333" cy="1301868"/>
          </a:xfrm>
          <a:prstGeom prst="ellipse">
            <a:avLst/>
          </a:prstGeom>
          <a:solidFill>
            <a:srgbClr val="7030A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Workshop for maintenance and construction of defenses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43B4C4-2DAF-48AA-ABE8-0F78E6EF8093}"/>
              </a:ext>
            </a:extLst>
          </p:cNvPr>
          <p:cNvCxnSpPr>
            <a:cxnSpLocks/>
          </p:cNvCxnSpPr>
          <p:nvPr/>
        </p:nvCxnSpPr>
        <p:spPr>
          <a:xfrm flipH="1" flipV="1">
            <a:off x="9257663" y="5343969"/>
            <a:ext cx="779342" cy="344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A56718-C7C9-44D3-AF84-A1BCC5A9FABC}"/>
              </a:ext>
            </a:extLst>
          </p:cNvPr>
          <p:cNvSpPr txBox="1"/>
          <p:nvPr/>
        </p:nvSpPr>
        <p:spPr>
          <a:xfrm>
            <a:off x="9935133" y="5591123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#1 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A46AEC1-1E5B-4861-A7AE-3CC14DF84EB4}"/>
              </a:ext>
            </a:extLst>
          </p:cNvPr>
          <p:cNvCxnSpPr>
            <a:cxnSpLocks/>
          </p:cNvCxnSpPr>
          <p:nvPr/>
        </p:nvCxnSpPr>
        <p:spPr>
          <a:xfrm flipH="1" flipV="1">
            <a:off x="9024835" y="1598226"/>
            <a:ext cx="482736" cy="318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E402BC7-C7F3-40A1-9C07-81BEDE80C64A}"/>
              </a:ext>
            </a:extLst>
          </p:cNvPr>
          <p:cNvSpPr txBox="1"/>
          <p:nvPr/>
        </p:nvSpPr>
        <p:spPr>
          <a:xfrm>
            <a:off x="9024835" y="2006599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9132F-EF5B-4CC0-BA42-4605FBCD5113}"/>
              </a:ext>
            </a:extLst>
          </p:cNvPr>
          <p:cNvSpPr txBox="1"/>
          <p:nvPr/>
        </p:nvSpPr>
        <p:spPr>
          <a:xfrm>
            <a:off x="861564" y="1176521"/>
            <a:ext cx="2461556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#4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720 4th Ave S, St Cloud, MN 56301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D8E42C-3800-4F29-B2AA-C1C36C61726D}"/>
              </a:ext>
            </a:extLst>
          </p:cNvPr>
          <p:cNvSpPr txBox="1"/>
          <p:nvPr/>
        </p:nvSpPr>
        <p:spPr>
          <a:xfrm>
            <a:off x="6904864" y="982806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6FD49-6093-48B5-8CFC-13A139DFD3FA}"/>
              </a:ext>
            </a:extLst>
          </p:cNvPr>
          <p:cNvSpPr txBox="1"/>
          <p:nvPr/>
        </p:nvSpPr>
        <p:spPr>
          <a:xfrm>
            <a:off x="7898088" y="1176521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FA37F-9E27-489D-B5B5-1A01AC9184BB}"/>
              </a:ext>
            </a:extLst>
          </p:cNvPr>
          <p:cNvSpPr txBox="1"/>
          <p:nvPr/>
        </p:nvSpPr>
        <p:spPr>
          <a:xfrm>
            <a:off x="6600526" y="1432122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6ADC1A-E99E-48C5-8F1B-96A1B5063BED}"/>
              </a:ext>
            </a:extLst>
          </p:cNvPr>
          <p:cNvSpPr txBox="1"/>
          <p:nvPr/>
        </p:nvSpPr>
        <p:spPr>
          <a:xfrm>
            <a:off x="8515565" y="2752612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D0FA43-D968-47B4-BFFA-D38D456E0C71}"/>
              </a:ext>
            </a:extLst>
          </p:cNvPr>
          <p:cNvSpPr txBox="1"/>
          <p:nvPr/>
        </p:nvSpPr>
        <p:spPr>
          <a:xfrm>
            <a:off x="6596125" y="539544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131DCB-C24F-4EF1-860E-F478D43CEA0C}"/>
              </a:ext>
            </a:extLst>
          </p:cNvPr>
          <p:cNvSpPr txBox="1"/>
          <p:nvPr/>
        </p:nvSpPr>
        <p:spPr>
          <a:xfrm>
            <a:off x="6631802" y="3119073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4-7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F62CCE-02B2-43B5-A5F0-1D3C667ABD73}"/>
              </a:ext>
            </a:extLst>
          </p:cNvPr>
          <p:cNvSpPr txBox="1"/>
          <p:nvPr/>
        </p:nvSpPr>
        <p:spPr>
          <a:xfrm>
            <a:off x="7553863" y="440244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3F1E0-0EEB-4564-83AA-79C80DB4B916}"/>
              </a:ext>
            </a:extLst>
          </p:cNvPr>
          <p:cNvSpPr txBox="1"/>
          <p:nvPr/>
        </p:nvSpPr>
        <p:spPr>
          <a:xfrm>
            <a:off x="8368530" y="4287033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4-4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00164-D193-4098-A3B1-8F1CA5745DBD}"/>
              </a:ext>
            </a:extLst>
          </p:cNvPr>
          <p:cNvSpPr txBox="1"/>
          <p:nvPr/>
        </p:nvSpPr>
        <p:spPr>
          <a:xfrm>
            <a:off x="199743" y="2450744"/>
            <a:ext cx="3741335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*Safe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*Easily defendable.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*Good installations.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*Area reach on resources.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*Airdrops are easily secure.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*Engineering personal above average.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*Lacks enough weapons.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*Too many refugees need relocation.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*Unexperienced fighters. </a:t>
            </a:r>
          </a:p>
        </p:txBody>
      </p:sp>
    </p:spTree>
    <p:extLst>
      <p:ext uri="{BB962C8B-B14F-4D97-AF65-F5344CB8AC3E}">
        <p14:creationId xmlns:p14="http://schemas.microsoft.com/office/powerpoint/2010/main" val="353559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528CE-3C49-4D0D-80D1-9CEDBD3E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09" y="57620"/>
            <a:ext cx="7616124" cy="6742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A9EA7-0410-4434-80CB-80E687A11934}"/>
              </a:ext>
            </a:extLst>
          </p:cNvPr>
          <p:cNvSpPr txBox="1"/>
          <p:nvPr/>
        </p:nvSpPr>
        <p:spPr>
          <a:xfrm>
            <a:off x="476556" y="615162"/>
            <a:ext cx="246155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CR</a:t>
            </a:r>
          </a:p>
        </p:txBody>
      </p:sp>
    </p:spTree>
    <p:extLst>
      <p:ext uri="{BB962C8B-B14F-4D97-AF65-F5344CB8AC3E}">
        <p14:creationId xmlns:p14="http://schemas.microsoft.com/office/powerpoint/2010/main" val="425254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AB0DAB-0040-450A-B7E0-B04AA2169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69" y="78815"/>
            <a:ext cx="7574677" cy="67003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DFFE7-600D-4238-96D7-FE7328EE2C71}"/>
              </a:ext>
            </a:extLst>
          </p:cNvPr>
          <p:cNvSpPr/>
          <p:nvPr/>
        </p:nvSpPr>
        <p:spPr>
          <a:xfrm>
            <a:off x="6939229" y="1835819"/>
            <a:ext cx="1547557" cy="1443860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4E868B-6CF7-4C42-9D43-65221C734151}"/>
              </a:ext>
            </a:extLst>
          </p:cNvPr>
          <p:cNvSpPr/>
          <p:nvPr/>
        </p:nvSpPr>
        <p:spPr>
          <a:xfrm>
            <a:off x="7534976" y="4840448"/>
            <a:ext cx="1679435" cy="1694917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16E9F0-C7C2-4426-ADC5-A48976B9BB4C}"/>
              </a:ext>
            </a:extLst>
          </p:cNvPr>
          <p:cNvSpPr/>
          <p:nvPr/>
        </p:nvSpPr>
        <p:spPr>
          <a:xfrm>
            <a:off x="9800542" y="3028799"/>
            <a:ext cx="1362927" cy="1109444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 #1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D60211-6491-46D9-B44E-6E958CEC4CD5}"/>
              </a:ext>
            </a:extLst>
          </p:cNvPr>
          <p:cNvSpPr/>
          <p:nvPr/>
        </p:nvSpPr>
        <p:spPr>
          <a:xfrm>
            <a:off x="7631519" y="3334501"/>
            <a:ext cx="1862356" cy="1787667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#1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218DAA-2956-4BA1-A1F4-98A02EFEB089}"/>
              </a:ext>
            </a:extLst>
          </p:cNvPr>
          <p:cNvSpPr/>
          <p:nvPr/>
        </p:nvSpPr>
        <p:spPr>
          <a:xfrm>
            <a:off x="4759530" y="3680089"/>
            <a:ext cx="1316480" cy="1270623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#2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E7389E-FC97-406B-B72B-A3029329144B}"/>
              </a:ext>
            </a:extLst>
          </p:cNvPr>
          <p:cNvSpPr/>
          <p:nvPr/>
        </p:nvSpPr>
        <p:spPr>
          <a:xfrm>
            <a:off x="4628880" y="4557362"/>
            <a:ext cx="1350587" cy="1270623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#3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ED8BE3-E07C-4F3E-8CD7-06C5678A3494}"/>
              </a:ext>
            </a:extLst>
          </p:cNvPr>
          <p:cNvSpPr/>
          <p:nvPr/>
        </p:nvSpPr>
        <p:spPr>
          <a:xfrm>
            <a:off x="5704230" y="4471524"/>
            <a:ext cx="1362873" cy="1270624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#4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7EA355-A433-411A-910A-BAE31A15764D}"/>
              </a:ext>
            </a:extLst>
          </p:cNvPr>
          <p:cNvSpPr/>
          <p:nvPr/>
        </p:nvSpPr>
        <p:spPr>
          <a:xfrm>
            <a:off x="10556743" y="3796372"/>
            <a:ext cx="1461134" cy="1285240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center and  backup generator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4E947B-3F7C-4F30-9477-298A332334EA}"/>
              </a:ext>
            </a:extLst>
          </p:cNvPr>
          <p:cNvSpPr/>
          <p:nvPr/>
        </p:nvSpPr>
        <p:spPr>
          <a:xfrm>
            <a:off x="9663446" y="4345497"/>
            <a:ext cx="1362927" cy="1244061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 #2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73AF12-19F2-40FA-9074-8FCB6A12ED0E}"/>
              </a:ext>
            </a:extLst>
          </p:cNvPr>
          <p:cNvSpPr/>
          <p:nvPr/>
        </p:nvSpPr>
        <p:spPr>
          <a:xfrm>
            <a:off x="8562697" y="1858348"/>
            <a:ext cx="1668816" cy="1734176"/>
          </a:xfrm>
          <a:prstGeom prst="ellipse">
            <a:avLst/>
          </a:prstGeom>
          <a:solidFill>
            <a:srgbClr val="7030A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Office for registration of refugees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A90ED-8442-465D-807E-72DAFD65EB3E}"/>
              </a:ext>
            </a:extLst>
          </p:cNvPr>
          <p:cNvSpPr txBox="1"/>
          <p:nvPr/>
        </p:nvSpPr>
        <p:spPr>
          <a:xfrm>
            <a:off x="476556" y="615162"/>
            <a:ext cx="246155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#1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 Rev Dr Martin Luther King Jr Blvd, Saint Paul, MN 55155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CR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49F74-088E-4707-9750-C00E76A86FE6}"/>
              </a:ext>
            </a:extLst>
          </p:cNvPr>
          <p:cNvSpPr txBox="1"/>
          <p:nvPr/>
        </p:nvSpPr>
        <p:spPr>
          <a:xfrm>
            <a:off x="7427030" y="211133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13B3C-987C-4B5A-BBA6-060A8BE0C3AC}"/>
              </a:ext>
            </a:extLst>
          </p:cNvPr>
          <p:cNvSpPr txBox="1"/>
          <p:nvPr/>
        </p:nvSpPr>
        <p:spPr>
          <a:xfrm>
            <a:off x="9060105" y="304045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D93A1-D837-40D5-8E03-EDB5BFFCBD21}"/>
              </a:ext>
            </a:extLst>
          </p:cNvPr>
          <p:cNvSpPr txBox="1"/>
          <p:nvPr/>
        </p:nvSpPr>
        <p:spPr>
          <a:xfrm>
            <a:off x="8299612" y="373817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3-7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CCFA8-DE51-4D90-9095-71A58DC0C10D}"/>
              </a:ext>
            </a:extLst>
          </p:cNvPr>
          <p:cNvSpPr txBox="1"/>
          <p:nvPr/>
        </p:nvSpPr>
        <p:spPr>
          <a:xfrm>
            <a:off x="5094604" y="384497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1-7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BA21-6A51-4189-A165-2C2229B95A32}"/>
              </a:ext>
            </a:extLst>
          </p:cNvPr>
          <p:cNvSpPr txBox="1"/>
          <p:nvPr/>
        </p:nvSpPr>
        <p:spPr>
          <a:xfrm>
            <a:off x="4932029" y="5572490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1-7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1C1877-F8E0-4C77-8DC3-B70917CE82A4}"/>
              </a:ext>
            </a:extLst>
          </p:cNvPr>
          <p:cNvSpPr txBox="1"/>
          <p:nvPr/>
        </p:nvSpPr>
        <p:spPr>
          <a:xfrm>
            <a:off x="5994095" y="4609616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1-7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23BE2E-3519-4256-BB83-91009FDB90E3}"/>
              </a:ext>
            </a:extLst>
          </p:cNvPr>
          <p:cNvSpPr txBox="1"/>
          <p:nvPr/>
        </p:nvSpPr>
        <p:spPr>
          <a:xfrm>
            <a:off x="8047482" y="5192673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AAA6F3-8567-44EC-8D2B-138846189FA9}"/>
              </a:ext>
            </a:extLst>
          </p:cNvPr>
          <p:cNvSpPr txBox="1"/>
          <p:nvPr/>
        </p:nvSpPr>
        <p:spPr>
          <a:xfrm>
            <a:off x="10140478" y="307363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C0DCF-3727-473C-949F-E78518FB5527}"/>
              </a:ext>
            </a:extLst>
          </p:cNvPr>
          <p:cNvSpPr txBox="1"/>
          <p:nvPr/>
        </p:nvSpPr>
        <p:spPr>
          <a:xfrm>
            <a:off x="10014776" y="4423188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1-5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8A3F7-C91C-4A87-847E-953ED7AEEB47}"/>
              </a:ext>
            </a:extLst>
          </p:cNvPr>
          <p:cNvSpPr txBox="1"/>
          <p:nvPr/>
        </p:nvSpPr>
        <p:spPr>
          <a:xfrm>
            <a:off x="10947746" y="384572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3-9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2FEF9A-D60D-48BB-993B-01D58C52381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6271822" y="2467712"/>
            <a:ext cx="481376" cy="900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0EA58CA-08C4-49FB-9E4B-5A9C9D3C581D}"/>
              </a:ext>
            </a:extLst>
          </p:cNvPr>
          <p:cNvSpPr txBox="1"/>
          <p:nvPr/>
        </p:nvSpPr>
        <p:spPr>
          <a:xfrm>
            <a:off x="5306350" y="2113769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#1 </a:t>
            </a:r>
          </a:p>
          <a:p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4A9B42-87CA-4C13-9FD1-DCF8D912C809}"/>
              </a:ext>
            </a:extLst>
          </p:cNvPr>
          <p:cNvCxnSpPr>
            <a:cxnSpLocks/>
          </p:cNvCxnSpPr>
          <p:nvPr/>
        </p:nvCxnSpPr>
        <p:spPr>
          <a:xfrm>
            <a:off x="4247859" y="4609616"/>
            <a:ext cx="481376" cy="900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950841-DD7C-461E-AB10-C62BFCEBCBAB}"/>
              </a:ext>
            </a:extLst>
          </p:cNvPr>
          <p:cNvSpPr txBox="1"/>
          <p:nvPr/>
        </p:nvSpPr>
        <p:spPr>
          <a:xfrm>
            <a:off x="3779430" y="3991554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EC79E-4306-43BD-BA21-C0F0264A577F}"/>
              </a:ext>
            </a:extLst>
          </p:cNvPr>
          <p:cNvCxnSpPr>
            <a:cxnSpLocks/>
          </p:cNvCxnSpPr>
          <p:nvPr/>
        </p:nvCxnSpPr>
        <p:spPr>
          <a:xfrm flipH="1">
            <a:off x="11256484" y="2950417"/>
            <a:ext cx="68051" cy="554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89CF801-D8B6-42DB-A9B1-325D6E8C6E63}"/>
              </a:ext>
            </a:extLst>
          </p:cNvPr>
          <p:cNvSpPr txBox="1"/>
          <p:nvPr/>
        </p:nvSpPr>
        <p:spPr>
          <a:xfrm>
            <a:off x="11030208" y="2437373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#3 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C2B03A-8AEB-4924-81D7-7E74ED95225A}"/>
              </a:ext>
            </a:extLst>
          </p:cNvPr>
          <p:cNvSpPr txBox="1"/>
          <p:nvPr/>
        </p:nvSpPr>
        <p:spPr>
          <a:xfrm>
            <a:off x="476556" y="2231132"/>
            <a:ext cx="3170139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*Good installations.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*Area reach on resources.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room capacity.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infirmary.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*Medical personal above average.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*Fighter personal above average.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*Able to withstand explosives.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*Many hostiles in the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*High value target.</a:t>
            </a:r>
          </a:p>
        </p:txBody>
      </p:sp>
    </p:spTree>
    <p:extLst>
      <p:ext uri="{BB962C8B-B14F-4D97-AF65-F5344CB8AC3E}">
        <p14:creationId xmlns:p14="http://schemas.microsoft.com/office/powerpoint/2010/main" val="136484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9B093E-183C-4BFA-98FF-D473694C8AFD}"/>
              </a:ext>
            </a:extLst>
          </p:cNvPr>
          <p:cNvSpPr/>
          <p:nvPr/>
        </p:nvSpPr>
        <p:spPr>
          <a:xfrm>
            <a:off x="475954" y="207357"/>
            <a:ext cx="287964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Westminster Presbyterian Church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0CDF2-5956-4C8F-92B0-5DAD069A6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618" y="627143"/>
            <a:ext cx="7061259" cy="510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C8647-D00D-4266-AC48-1F368DCF17F1}"/>
              </a:ext>
            </a:extLst>
          </p:cNvPr>
          <p:cNvSpPr txBox="1"/>
          <p:nvPr/>
        </p:nvSpPr>
        <p:spPr>
          <a:xfrm>
            <a:off x="684996" y="2809359"/>
            <a:ext cx="246155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#5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CR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111BAC-7587-43C7-9F44-3DC8C045F849}"/>
              </a:ext>
            </a:extLst>
          </p:cNvPr>
          <p:cNvCxnSpPr>
            <a:cxnSpLocks/>
          </p:cNvCxnSpPr>
          <p:nvPr/>
        </p:nvCxnSpPr>
        <p:spPr>
          <a:xfrm>
            <a:off x="2976507" y="1463692"/>
            <a:ext cx="0" cy="960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57AB09-8C01-412A-9EAF-17C1FC7BDFA2}"/>
              </a:ext>
            </a:extLst>
          </p:cNvPr>
          <p:cNvCxnSpPr>
            <a:cxnSpLocks/>
          </p:cNvCxnSpPr>
          <p:nvPr/>
        </p:nvCxnSpPr>
        <p:spPr>
          <a:xfrm flipH="1">
            <a:off x="2737514" y="1758705"/>
            <a:ext cx="4779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0E0041-CE35-4615-BA81-DB971A0840B3}"/>
              </a:ext>
            </a:extLst>
          </p:cNvPr>
          <p:cNvSpPr txBox="1"/>
          <p:nvPr/>
        </p:nvSpPr>
        <p:spPr>
          <a:xfrm>
            <a:off x="6315963" y="989171"/>
            <a:ext cx="63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Gym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F837B-ECE6-44E0-9804-C8DA3543475E}"/>
              </a:ext>
            </a:extLst>
          </p:cNvPr>
          <p:cNvSpPr txBox="1"/>
          <p:nvPr/>
        </p:nvSpPr>
        <p:spPr>
          <a:xfrm>
            <a:off x="7135589" y="1031590"/>
            <a:ext cx="63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Gym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0B9F2-2BAF-4D50-8539-9BFC41992D7B}"/>
              </a:ext>
            </a:extLst>
          </p:cNvPr>
          <p:cNvSpPr txBox="1"/>
          <p:nvPr/>
        </p:nvSpPr>
        <p:spPr>
          <a:xfrm>
            <a:off x="9219501" y="3333834"/>
            <a:ext cx="63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Hotel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533AB-9BEE-4C1A-946F-6F312BFA750E}"/>
              </a:ext>
            </a:extLst>
          </p:cNvPr>
          <p:cNvSpPr txBox="1"/>
          <p:nvPr/>
        </p:nvSpPr>
        <p:spPr>
          <a:xfrm>
            <a:off x="6033083" y="2376039"/>
            <a:ext cx="63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447B36-4AC4-4A66-8A07-8ED94AF705FB}"/>
              </a:ext>
            </a:extLst>
          </p:cNvPr>
          <p:cNvSpPr txBox="1"/>
          <p:nvPr/>
        </p:nvSpPr>
        <p:spPr>
          <a:xfrm>
            <a:off x="10014178" y="3350612"/>
            <a:ext cx="63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54314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EFB2CC-4306-4B34-9D56-5C542037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28" y="175727"/>
            <a:ext cx="8508725" cy="6132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BC6AE8-4EF3-4E10-A3F3-E73EA539FB68}"/>
              </a:ext>
            </a:extLst>
          </p:cNvPr>
          <p:cNvSpPr/>
          <p:nvPr/>
        </p:nvSpPr>
        <p:spPr>
          <a:xfrm>
            <a:off x="475954" y="207357"/>
            <a:ext cx="287964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Westminster Presbyterian Church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20E425-3D85-4543-9566-EA1B6C5E1313}"/>
              </a:ext>
            </a:extLst>
          </p:cNvPr>
          <p:cNvCxnSpPr>
            <a:cxnSpLocks/>
          </p:cNvCxnSpPr>
          <p:nvPr/>
        </p:nvCxnSpPr>
        <p:spPr>
          <a:xfrm>
            <a:off x="2976507" y="1463692"/>
            <a:ext cx="0" cy="960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3C7CEA-761B-40C1-87D7-922317354ECE}"/>
              </a:ext>
            </a:extLst>
          </p:cNvPr>
          <p:cNvCxnSpPr>
            <a:cxnSpLocks/>
          </p:cNvCxnSpPr>
          <p:nvPr/>
        </p:nvCxnSpPr>
        <p:spPr>
          <a:xfrm flipH="1">
            <a:off x="2737514" y="1758705"/>
            <a:ext cx="4779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1C2512D-6570-444F-8D83-F175FC8D7C7A}"/>
              </a:ext>
            </a:extLst>
          </p:cNvPr>
          <p:cNvSpPr/>
          <p:nvPr/>
        </p:nvSpPr>
        <p:spPr>
          <a:xfrm>
            <a:off x="8596193" y="3636802"/>
            <a:ext cx="1828202" cy="1769352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infirmary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584AC-BE10-4AF4-A5CB-056E845D8A33}"/>
              </a:ext>
            </a:extLst>
          </p:cNvPr>
          <p:cNvSpPr txBox="1"/>
          <p:nvPr/>
        </p:nvSpPr>
        <p:spPr>
          <a:xfrm>
            <a:off x="9257694" y="4024599"/>
            <a:ext cx="7457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4726CE-415F-4CC5-91E8-4B25F232F08C}"/>
              </a:ext>
            </a:extLst>
          </p:cNvPr>
          <p:cNvSpPr/>
          <p:nvPr/>
        </p:nvSpPr>
        <p:spPr>
          <a:xfrm>
            <a:off x="4715200" y="2674096"/>
            <a:ext cx="1569731" cy="1350503"/>
          </a:xfrm>
          <a:prstGeom prst="ellipse">
            <a:avLst/>
          </a:prstGeom>
          <a:solidFill>
            <a:srgbClr val="00B05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Emergency vehicle parking 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C9A5B-C978-4F8C-B20F-030F0A817EA6}"/>
              </a:ext>
            </a:extLst>
          </p:cNvPr>
          <p:cNvSpPr txBox="1"/>
          <p:nvPr/>
        </p:nvSpPr>
        <p:spPr>
          <a:xfrm>
            <a:off x="5191326" y="280935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221B50-65FF-43FE-83ED-71202C28021A}"/>
              </a:ext>
            </a:extLst>
          </p:cNvPr>
          <p:cNvSpPr/>
          <p:nvPr/>
        </p:nvSpPr>
        <p:spPr>
          <a:xfrm>
            <a:off x="9630562" y="427839"/>
            <a:ext cx="1591232" cy="1516216"/>
          </a:xfrm>
          <a:prstGeom prst="ellipse">
            <a:avLst/>
          </a:prstGeom>
          <a:solidFill>
            <a:srgbClr val="7030A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Workshop for maintenance and construction of defenses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FB858-2AEA-4716-95A0-2CD17967C540}"/>
              </a:ext>
            </a:extLst>
          </p:cNvPr>
          <p:cNvSpPr txBox="1"/>
          <p:nvPr/>
        </p:nvSpPr>
        <p:spPr>
          <a:xfrm>
            <a:off x="10117439" y="518229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099E31-EF5B-4D60-8A91-C46E95C83B16}"/>
              </a:ext>
            </a:extLst>
          </p:cNvPr>
          <p:cNvSpPr/>
          <p:nvPr/>
        </p:nvSpPr>
        <p:spPr>
          <a:xfrm>
            <a:off x="9630562" y="1976378"/>
            <a:ext cx="1587666" cy="1501233"/>
          </a:xfrm>
          <a:prstGeom prst="ellipse">
            <a:avLst/>
          </a:prstGeom>
          <a:solidFill>
            <a:srgbClr val="FFFF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Meeting center and personnel barracks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CE081-89E2-41A6-85C4-32DC033AEFEF}"/>
              </a:ext>
            </a:extLst>
          </p:cNvPr>
          <p:cNvSpPr txBox="1"/>
          <p:nvPr/>
        </p:nvSpPr>
        <p:spPr>
          <a:xfrm>
            <a:off x="9988844" y="3020245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506164-7F40-4FA1-B49E-343ED8B7BBFA}"/>
              </a:ext>
            </a:extLst>
          </p:cNvPr>
          <p:cNvSpPr/>
          <p:nvPr/>
        </p:nvSpPr>
        <p:spPr>
          <a:xfrm>
            <a:off x="7412246" y="2783849"/>
            <a:ext cx="1694587" cy="1705906"/>
          </a:xfrm>
          <a:prstGeom prst="ellipse">
            <a:avLst/>
          </a:prstGeom>
          <a:solidFill>
            <a:srgbClr val="FF000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Improvise refugee center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6BBB3-FCE1-467B-839C-2945BD7B2206}"/>
              </a:ext>
            </a:extLst>
          </p:cNvPr>
          <p:cNvSpPr txBox="1"/>
          <p:nvPr/>
        </p:nvSpPr>
        <p:spPr>
          <a:xfrm>
            <a:off x="7945094" y="313566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5-7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6A98EC-55D4-4C69-9886-F7444A1F266A}"/>
              </a:ext>
            </a:extLst>
          </p:cNvPr>
          <p:cNvSpPr/>
          <p:nvPr/>
        </p:nvSpPr>
        <p:spPr>
          <a:xfrm>
            <a:off x="6387808" y="175727"/>
            <a:ext cx="1478915" cy="1516211"/>
          </a:xfrm>
          <a:prstGeom prst="ellipse">
            <a:avLst/>
          </a:prstGeom>
          <a:solidFill>
            <a:srgbClr val="00FF00">
              <a:alpha val="35686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Training center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5E4F8C-F9AF-47A8-9817-4258CF66DFC0}"/>
              </a:ext>
            </a:extLst>
          </p:cNvPr>
          <p:cNvSpPr txBox="1"/>
          <p:nvPr/>
        </p:nvSpPr>
        <p:spPr>
          <a:xfrm>
            <a:off x="6942401" y="528324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C4B7D6-7F9F-4F39-BFDD-3146C08711D2}"/>
              </a:ext>
            </a:extLst>
          </p:cNvPr>
          <p:cNvSpPr/>
          <p:nvPr/>
        </p:nvSpPr>
        <p:spPr>
          <a:xfrm>
            <a:off x="3451970" y="2218203"/>
            <a:ext cx="1587663" cy="1643975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Water filtration and backup generator</a:t>
            </a:r>
          </a:p>
          <a:p>
            <a:pPr algn="ctr"/>
            <a:endParaRPr lang="en-US" sz="1100" dirty="0">
              <a:solidFill>
                <a:schemeClr val="bg1"/>
              </a:solidFill>
              <a:effectLst>
                <a:glow rad="2286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FD1464-562F-4F50-AB2B-A8CFE03AD406}"/>
              </a:ext>
            </a:extLst>
          </p:cNvPr>
          <p:cNvSpPr txBox="1"/>
          <p:nvPr/>
        </p:nvSpPr>
        <p:spPr>
          <a:xfrm>
            <a:off x="3882738" y="2424418"/>
            <a:ext cx="670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AB7F04-A9DD-4FD2-B936-FC4B05579E7A}"/>
              </a:ext>
            </a:extLst>
          </p:cNvPr>
          <p:cNvSpPr/>
          <p:nvPr/>
        </p:nvSpPr>
        <p:spPr>
          <a:xfrm>
            <a:off x="5824583" y="1749230"/>
            <a:ext cx="1587663" cy="1643975"/>
          </a:xfrm>
          <a:prstGeom prst="ellipse">
            <a:avLst/>
          </a:prstGeom>
          <a:solidFill>
            <a:srgbClr val="00B0F0">
              <a:alpha val="36000"/>
            </a:srgb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Cafeteria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8976B6-2007-4866-AA37-5B0D663F8C90}"/>
              </a:ext>
            </a:extLst>
          </p:cNvPr>
          <p:cNvSpPr txBox="1"/>
          <p:nvPr/>
        </p:nvSpPr>
        <p:spPr>
          <a:xfrm>
            <a:off x="6293353" y="2067065"/>
            <a:ext cx="766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5752EF-9971-4873-AFDF-50549A100743}"/>
              </a:ext>
            </a:extLst>
          </p:cNvPr>
          <p:cNvSpPr/>
          <p:nvPr/>
        </p:nvSpPr>
        <p:spPr>
          <a:xfrm>
            <a:off x="4499755" y="1217490"/>
            <a:ext cx="1610224" cy="1294185"/>
          </a:xfrm>
          <a:prstGeom prst="ellipse">
            <a:avLst/>
          </a:prstGeom>
          <a:solidFill>
            <a:schemeClr val="bg1">
              <a:alpha val="35294"/>
            </a:schemeClr>
          </a:solidFill>
          <a:ln w="38100"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Armory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9966C-5A51-47A0-8B14-699855A2A873}"/>
              </a:ext>
            </a:extLst>
          </p:cNvPr>
          <p:cNvSpPr txBox="1"/>
          <p:nvPr/>
        </p:nvSpPr>
        <p:spPr>
          <a:xfrm>
            <a:off x="5039633" y="1409522"/>
            <a:ext cx="1021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Zone 5-6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488176-534C-476C-9D63-95C4281393AD}"/>
              </a:ext>
            </a:extLst>
          </p:cNvPr>
          <p:cNvCxnSpPr>
            <a:cxnSpLocks/>
          </p:cNvCxnSpPr>
          <p:nvPr/>
        </p:nvCxnSpPr>
        <p:spPr>
          <a:xfrm flipH="1" flipV="1">
            <a:off x="9818380" y="5473078"/>
            <a:ext cx="779342" cy="344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0523B4-ADCA-464D-92F6-A3323A1C35B9}"/>
              </a:ext>
            </a:extLst>
          </p:cNvPr>
          <p:cNvSpPr txBox="1"/>
          <p:nvPr/>
        </p:nvSpPr>
        <p:spPr>
          <a:xfrm>
            <a:off x="10495850" y="5720232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#1 </a:t>
            </a:r>
          </a:p>
          <a:p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1CD31A-DD5D-49D6-8345-1C9F7ED2FD53}"/>
              </a:ext>
            </a:extLst>
          </p:cNvPr>
          <p:cNvCxnSpPr>
            <a:cxnSpLocks/>
          </p:cNvCxnSpPr>
          <p:nvPr/>
        </p:nvCxnSpPr>
        <p:spPr>
          <a:xfrm flipH="1" flipV="1">
            <a:off x="5010570" y="4087753"/>
            <a:ext cx="779342" cy="344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D997AF-236C-4B50-8D49-3E2074C6ADBC}"/>
              </a:ext>
            </a:extLst>
          </p:cNvPr>
          <p:cNvSpPr txBox="1"/>
          <p:nvPr/>
        </p:nvSpPr>
        <p:spPr>
          <a:xfrm>
            <a:off x="5688040" y="4334907"/>
            <a:ext cx="965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Controlled Perimeter #2 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09A7C1-F912-4E52-AEF1-B3D88F0A1FA6}"/>
              </a:ext>
            </a:extLst>
          </p:cNvPr>
          <p:cNvSpPr txBox="1"/>
          <p:nvPr/>
        </p:nvSpPr>
        <p:spPr>
          <a:xfrm>
            <a:off x="130919" y="3793045"/>
            <a:ext cx="315326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room capacity.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infirmary.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*Medical personal above average.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*Superior consumable supplies.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*Many hostiles in the area.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*Too many refugees need relocation.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71A954-ACC8-4B2D-9A4E-C87B0D9DDF77}"/>
              </a:ext>
            </a:extLst>
          </p:cNvPr>
          <p:cNvSpPr txBox="1"/>
          <p:nvPr/>
        </p:nvSpPr>
        <p:spPr>
          <a:xfrm>
            <a:off x="355007" y="2511675"/>
            <a:ext cx="2782535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#5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Address: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1200 Marquette Ave S, Minneapolis, MN 55403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</p:spTree>
    <p:extLst>
      <p:ext uri="{BB962C8B-B14F-4D97-AF65-F5344CB8AC3E}">
        <p14:creationId xmlns:p14="http://schemas.microsoft.com/office/powerpoint/2010/main" val="23942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4D9DD4-2866-4E9F-B155-AC4D329A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1" y="320671"/>
            <a:ext cx="4382429" cy="959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5714C-E9EE-462D-ACDE-7A2CFA69CBE5}"/>
              </a:ext>
            </a:extLst>
          </p:cNvPr>
          <p:cNvSpPr txBox="1"/>
          <p:nvPr/>
        </p:nvSpPr>
        <p:spPr>
          <a:xfrm>
            <a:off x="729297" y="380728"/>
            <a:ext cx="246155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 House #6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I.M.P.R.E.S.S.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 GR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07782-2B74-4FA7-881A-D74FCA4A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7" y="1279676"/>
            <a:ext cx="10588943" cy="51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3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1114</Words>
  <Application>Microsoft Office PowerPoint</Application>
  <PresentationFormat>Widescreen</PresentationFormat>
  <Paragraphs>255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Gusta</dc:creator>
  <cp:lastModifiedBy>Marin Borges, Gustavo A</cp:lastModifiedBy>
  <cp:revision>7</cp:revision>
  <dcterms:created xsi:type="dcterms:W3CDTF">2021-10-31T17:28:50Z</dcterms:created>
  <dcterms:modified xsi:type="dcterms:W3CDTF">2021-11-05T20:55:58Z</dcterms:modified>
</cp:coreProperties>
</file>